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94" r:id="rId2"/>
    <p:sldMasterId id="2147483906" r:id="rId3"/>
    <p:sldMasterId id="2147483924" r:id="rId4"/>
    <p:sldMasterId id="2147483936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reya Mondal" initials="SM" lastIdx="3" clrIdx="0">
    <p:extLst>
      <p:ext uri="{19B8F6BF-5375-455C-9EA6-DF929625EA0E}">
        <p15:presenceInfo xmlns:p15="http://schemas.microsoft.com/office/powerpoint/2012/main" userId="fec6e76c20e0aca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FF"/>
    <a:srgbClr val="31DBE3"/>
    <a:srgbClr val="65F117"/>
    <a:srgbClr val="DF0337"/>
    <a:srgbClr val="37B0ED"/>
    <a:srgbClr val="62F12F"/>
    <a:srgbClr val="F25073"/>
    <a:srgbClr val="FFFF66"/>
    <a:srgbClr val="F95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5D00D7-4A5B-45F7-B7DF-CF2553BFFB1B}" type="doc">
      <dgm:prSet loTypeId="urn:microsoft.com/office/officeart/2005/8/layout/targe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4267E78-32FC-4A14-B7C2-47F46A4F063A}">
      <dgm:prSet custT="1"/>
      <dgm:spPr>
        <a:solidFill>
          <a:srgbClr val="00B0F0"/>
        </a:solidFill>
      </dgm:spPr>
      <dgm:t>
        <a:bodyPr/>
        <a:lstStyle/>
        <a:p>
          <a:r>
            <a:rPr lang="en-US" sz="5400" b="1" dirty="0"/>
            <a:t>BOILING</a:t>
          </a:r>
          <a:endParaRPr lang="en-IN" sz="5400" b="1" dirty="0"/>
        </a:p>
      </dgm:t>
    </dgm:pt>
    <dgm:pt modelId="{F7B1592C-3DD4-4B66-8C96-3DA7FCA05A67}" type="parTrans" cxnId="{74B05F00-C830-4AC9-B3EB-7A078A436FD9}">
      <dgm:prSet/>
      <dgm:spPr/>
      <dgm:t>
        <a:bodyPr/>
        <a:lstStyle/>
        <a:p>
          <a:endParaRPr lang="en-IN"/>
        </a:p>
      </dgm:t>
    </dgm:pt>
    <dgm:pt modelId="{37DCE326-9649-48A5-B083-C5AB742F1868}" type="sibTrans" cxnId="{74B05F00-C830-4AC9-B3EB-7A078A436FD9}">
      <dgm:prSet/>
      <dgm:spPr/>
      <dgm:t>
        <a:bodyPr/>
        <a:lstStyle/>
        <a:p>
          <a:endParaRPr lang="en-IN"/>
        </a:p>
      </dgm:t>
    </dgm:pt>
    <dgm:pt modelId="{046165B3-AE02-4036-B92E-D67FC18C8408}" type="pres">
      <dgm:prSet presAssocID="{8B5D00D7-4A5B-45F7-B7DF-CF2553BFFB1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8CDF0ED-38CD-4FDF-9803-A5AD152CBB09}" type="pres">
      <dgm:prSet presAssocID="{A4267E78-32FC-4A14-B7C2-47F46A4F063A}" presName="circle1" presStyleLbl="node1" presStyleIdx="0" presStyleCnt="1"/>
      <dgm:spPr/>
    </dgm:pt>
    <dgm:pt modelId="{5DC0FAC0-FFEA-4BD7-BA4C-CEEEC189C96A}" type="pres">
      <dgm:prSet presAssocID="{A4267E78-32FC-4A14-B7C2-47F46A4F063A}" presName="space" presStyleCnt="0"/>
      <dgm:spPr/>
    </dgm:pt>
    <dgm:pt modelId="{B5C420F0-CE05-4CDD-AF7B-88778F1EDA61}" type="pres">
      <dgm:prSet presAssocID="{A4267E78-32FC-4A14-B7C2-47F46A4F063A}" presName="rect1" presStyleLbl="alignAcc1" presStyleIdx="0" presStyleCnt="1"/>
      <dgm:spPr/>
    </dgm:pt>
    <dgm:pt modelId="{6C76F04C-5567-46BA-B5F3-E2BF120FBC41}" type="pres">
      <dgm:prSet presAssocID="{A4267E78-32FC-4A14-B7C2-47F46A4F063A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4B05F00-C830-4AC9-B3EB-7A078A436FD9}" srcId="{8B5D00D7-4A5B-45F7-B7DF-CF2553BFFB1B}" destId="{A4267E78-32FC-4A14-B7C2-47F46A4F063A}" srcOrd="0" destOrd="0" parTransId="{F7B1592C-3DD4-4B66-8C96-3DA7FCA05A67}" sibTransId="{37DCE326-9649-48A5-B083-C5AB742F1868}"/>
    <dgm:cxn modelId="{D1C11162-014A-417B-83BD-F896907C143D}" type="presOf" srcId="{A4267E78-32FC-4A14-B7C2-47F46A4F063A}" destId="{B5C420F0-CE05-4CDD-AF7B-88778F1EDA61}" srcOrd="0" destOrd="0" presId="urn:microsoft.com/office/officeart/2005/8/layout/target3"/>
    <dgm:cxn modelId="{94A487DB-90EB-49DE-9893-AF5F57B47EF5}" type="presOf" srcId="{8B5D00D7-4A5B-45F7-B7DF-CF2553BFFB1B}" destId="{046165B3-AE02-4036-B92E-D67FC18C8408}" srcOrd="0" destOrd="0" presId="urn:microsoft.com/office/officeart/2005/8/layout/target3"/>
    <dgm:cxn modelId="{A7651FFE-7228-4599-AC30-C54D100C73DF}" type="presOf" srcId="{A4267E78-32FC-4A14-B7C2-47F46A4F063A}" destId="{6C76F04C-5567-46BA-B5F3-E2BF120FBC41}" srcOrd="1" destOrd="0" presId="urn:microsoft.com/office/officeart/2005/8/layout/target3"/>
    <dgm:cxn modelId="{EC243AD6-69FA-4095-8E86-E065D3069BDC}" type="presParOf" srcId="{046165B3-AE02-4036-B92E-D67FC18C8408}" destId="{78CDF0ED-38CD-4FDF-9803-A5AD152CBB09}" srcOrd="0" destOrd="0" presId="urn:microsoft.com/office/officeart/2005/8/layout/target3"/>
    <dgm:cxn modelId="{EB142B32-C884-414B-81CC-1E0E678F1B23}" type="presParOf" srcId="{046165B3-AE02-4036-B92E-D67FC18C8408}" destId="{5DC0FAC0-FFEA-4BD7-BA4C-CEEEC189C96A}" srcOrd="1" destOrd="0" presId="urn:microsoft.com/office/officeart/2005/8/layout/target3"/>
    <dgm:cxn modelId="{FF645C25-16C6-4307-8641-A893BF15D38C}" type="presParOf" srcId="{046165B3-AE02-4036-B92E-D67FC18C8408}" destId="{B5C420F0-CE05-4CDD-AF7B-88778F1EDA61}" srcOrd="2" destOrd="0" presId="urn:microsoft.com/office/officeart/2005/8/layout/target3"/>
    <dgm:cxn modelId="{D9B30AA6-05FD-462A-9EBF-ACCB1339EB41}" type="presParOf" srcId="{046165B3-AE02-4036-B92E-D67FC18C8408}" destId="{6C76F04C-5567-46BA-B5F3-E2BF120FBC4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DF0ED-38CD-4FDF-9803-A5AD152CBB09}">
      <dsp:nvSpPr>
        <dsp:cNvPr id="0" name=""/>
        <dsp:cNvSpPr/>
      </dsp:nvSpPr>
      <dsp:spPr>
        <a:xfrm>
          <a:off x="0" y="0"/>
          <a:ext cx="769441" cy="76944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C420F0-CE05-4CDD-AF7B-88778F1EDA61}">
      <dsp:nvSpPr>
        <dsp:cNvPr id="0" name=""/>
        <dsp:cNvSpPr/>
      </dsp:nvSpPr>
      <dsp:spPr>
        <a:xfrm>
          <a:off x="384720" y="0"/>
          <a:ext cx="3980953" cy="769441"/>
        </a:xfrm>
        <a:prstGeom prst="rect">
          <a:avLst/>
        </a:prstGeom>
        <a:solidFill>
          <a:srgbClr val="00B0F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BOILING</a:t>
          </a:r>
          <a:endParaRPr lang="en-IN" sz="5400" b="1" kern="1200" dirty="0"/>
        </a:p>
      </dsp:txBody>
      <dsp:txXfrm>
        <a:off x="384720" y="0"/>
        <a:ext cx="3980953" cy="769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D76A3-F501-4521-9445-718F90B41FD7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BD4F2-047A-4D32-8639-2FDBA69AF9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89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7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834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54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20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8440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20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1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344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073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07DEC-BF08-44F0-9A3C-1D1CA7476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3174D-25BB-408A-BD88-67A97EF84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45192-9835-4602-A21C-9892C028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0EC5-2B1A-4D78-AFF6-DA937ADF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9A096-74D9-4270-A22F-874C2F60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8141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F432-2CFF-44A8-9155-4C456B54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EE688-8255-45CA-9D9A-42A463CF3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D0BE3-113C-4024-9278-21C27151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BE69F-59A2-46A0-B29E-6313816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E593B-BCAB-4061-A278-CD178E01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40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636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ACB5-D179-4B21-AC02-53F22038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3953A-AB78-4898-9E61-0D15AADE4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DF1EB-C283-451A-A030-3B984770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A374A-B7F4-4713-A86B-FE484612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7633-B2E4-4099-B204-F097F576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4508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85E5-E02A-4E22-B2C8-04043B15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4D4A-C716-4391-9DAF-31F349D4C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501C8-E573-479F-9411-BA820787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B4229-DEEA-48BB-BE3E-8760E3C7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8696E-5302-4CFB-859B-D4EB12E2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FD893-DF0F-45B5-8023-3FD35E00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56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2554-96D8-4CC6-9695-19AA1CED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668C6-A99A-4932-B516-94F3BB789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8F585-352C-4A10-94A0-53A2B05A3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FF483-B026-4D01-AB83-FAEDB10CB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F3F42A-7FF7-4CFC-A687-427133C25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D11C8-93F0-4437-B6F1-434DA375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081EF-909E-4485-AFA4-9F47D56C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7D892-8E3A-43EC-AD87-E0B18681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9428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D2F2-4024-419F-8066-8FE2FA4D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8DA55-B56D-4FF9-90FB-F51FBBEA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CBA67-91CB-48F2-AFF5-1BD153F3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F2A00-5DFC-409D-A138-4B80AB05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337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8FF69-590E-4E34-B790-DD13D7A8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DFBCEC-637D-4A8A-A908-71E12343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CE67A-FB8F-4605-8A22-C0B99C48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0291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E1C6-528F-4032-9F4B-93EA220E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6610-F39A-4E64-9678-32F783AA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ED79D-949D-4AAF-A2DD-1415D83B7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0EA42-032D-4312-B244-EDEE5729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0FD6A-A28D-467E-A940-858BD923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28B72-9DC6-4892-B5F3-E1DD491F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7673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DEEF-2C49-41B3-A8F2-4AF5774E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861DC-09CB-4C55-A603-406EE23C0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11C30-139A-4A14-96A7-611756740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1CF5E-1656-43AE-A03B-C7B10372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91950-DFB4-4FD6-BEA6-645037F5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90A72-6BAD-469B-BF43-4937DCA8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6586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77CC-8D24-4ED0-80B6-FAE486CD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5BB11-BC8A-4B24-9E7C-18B842A3B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16FF8-8B27-40C8-BE7D-C0F2F93B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E0183-9703-4236-BD6D-B3610010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DE488-0B07-4092-A964-D6564483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902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7859A-D014-4BBD-A80E-718A6EA57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79CA5-4B07-4C59-A5F1-804EEEE37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583A1-8913-413C-B6EC-DB9C54EE1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FAB8E-CD6E-49B3-8717-0E4DF6C1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0D8E6-3FB9-4A60-A6A3-71F51D93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267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350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09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286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7197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2445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576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1597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590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872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5754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1214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104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409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733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9298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4970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2358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628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1530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3538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7939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60595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199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787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341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7089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151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7618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689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62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7048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9173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5972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8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1405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2649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5436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0832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2024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0017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6288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086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8297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8259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32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69423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1263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477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8229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485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67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418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634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92FCFE-75E1-46C4-999E-AFBDB4FA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3247B-0C75-4D89-A136-7B05B5B2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088A2-A265-449B-AC4F-6BF5D9439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1EB6E-0AB3-4868-80EB-E4BFF4DBD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6E3D8-0462-4243-BE7B-06A1240B8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551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8386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689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4742-B04C-4EA8-881D-5D2AC0205985}" type="datetimeFigureOut">
              <a:rPr lang="en-IN" smtClean="0"/>
              <a:t>08-07-2020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A9CB-8298-454C-B45A-76730A9A5AC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1458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8.jpg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70B953-600F-48EB-845F-EF312216A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6" y="456338"/>
            <a:ext cx="11025808" cy="1497496"/>
          </a:xfrm>
          <a:solidFill>
            <a:srgbClr val="FFFF66"/>
          </a:solidFill>
          <a:ln w="9525"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CHANGES IN THE WORLD AROUND US </a:t>
            </a:r>
            <a:br>
              <a:rPr lang="en-US" sz="44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US" sz="44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(CONTINUATION)</a:t>
            </a:r>
            <a:endParaRPr lang="en-IN" sz="44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A14F6-986A-440E-8B78-607AA300D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59" y="2703442"/>
            <a:ext cx="8825658" cy="2484783"/>
          </a:xfrm>
        </p:spPr>
        <p:txBody>
          <a:bodyPr>
            <a:noAutofit/>
          </a:bodyPr>
          <a:lstStyle/>
          <a:p>
            <a:pPr algn="l"/>
            <a:r>
              <a:rPr lang="en-US" sz="4400" b="1" dirty="0"/>
              <a:t>CLASS-VII</a:t>
            </a:r>
            <a:endParaRPr lang="en-IN" sz="4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04CD34-E5F9-4AD2-83D4-D20068FD4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7" y="2796208"/>
            <a:ext cx="7301945" cy="36054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D16ED9-C6F1-4E3C-BD7A-903838902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96" y="151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D5FCD8-6002-49C4-BD38-69468E5CA7B5}"/>
              </a:ext>
            </a:extLst>
          </p:cNvPr>
          <p:cNvSpPr/>
          <p:nvPr/>
        </p:nvSpPr>
        <p:spPr>
          <a:xfrm>
            <a:off x="1611920" y="504222"/>
            <a:ext cx="8968160" cy="1323439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>
            <a:spAutoFit/>
          </a:bodyPr>
          <a:lstStyle/>
          <a:p>
            <a:pPr algn="ctr"/>
            <a:r>
              <a:rPr lang="en-IN" sz="4000" b="1" u="sng" dirty="0"/>
              <a:t>COMPARISON OF BURNING AND </a:t>
            </a:r>
          </a:p>
          <a:p>
            <a:pPr algn="ctr"/>
            <a:r>
              <a:rPr lang="en-IN" sz="4000" b="1" u="sng" dirty="0"/>
              <a:t> RESPIRATION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7A8D8C3-ECC5-4815-A3B3-194E43986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111817"/>
              </p:ext>
            </p:extLst>
          </p:nvPr>
        </p:nvGraphicFramePr>
        <p:xfrm>
          <a:off x="1709530" y="2110154"/>
          <a:ext cx="8968160" cy="4243624"/>
        </p:xfrm>
        <a:graphic>
          <a:graphicData uri="http://schemas.openxmlformats.org/drawingml/2006/table">
            <a:tbl>
              <a:tblPr firstRow="1" bandRow="1"/>
              <a:tblGrid>
                <a:gridCol w="4484080">
                  <a:extLst>
                    <a:ext uri="{9D8B030D-6E8A-4147-A177-3AD203B41FA5}">
                      <a16:colId xmlns:a16="http://schemas.microsoft.com/office/drawing/2014/main" val="2958296123"/>
                    </a:ext>
                  </a:extLst>
                </a:gridCol>
                <a:gridCol w="4484080">
                  <a:extLst>
                    <a:ext uri="{9D8B030D-6E8A-4147-A177-3AD203B41FA5}">
                      <a16:colId xmlns:a16="http://schemas.microsoft.com/office/drawing/2014/main" val="1910825917"/>
                    </a:ext>
                  </a:extLst>
                </a:gridCol>
              </a:tblGrid>
              <a:tr h="761676">
                <a:tc>
                  <a:txBody>
                    <a:bodyPr/>
                    <a:lstStyle/>
                    <a:p>
                      <a:pPr algn="ctr"/>
                      <a:r>
                        <a:rPr lang="en-IN" sz="3600" b="1" dirty="0">
                          <a:latin typeface="Arial Rounded MT Bold" panose="020F0704030504030204" pitchFamily="34" charset="0"/>
                        </a:rPr>
                        <a:t>BURNING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dirty="0">
                          <a:latin typeface="Arial Rounded MT Bold" panose="020F0704030504030204" pitchFamily="34" charset="0"/>
                        </a:rPr>
                        <a:t>RESPIRATION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955686"/>
                  </a:ext>
                </a:extLst>
              </a:tr>
              <a:tr h="544054">
                <a:tc>
                  <a:txBody>
                    <a:bodyPr/>
                    <a:lstStyle/>
                    <a:p>
                      <a:r>
                        <a:rPr lang="en-IN" sz="2400" dirty="0"/>
                        <a:t>1.Burning is a fast process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1.Respiration is a slow process.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231705"/>
                  </a:ext>
                </a:extLst>
              </a:tr>
              <a:tr h="979298">
                <a:tc>
                  <a:txBody>
                    <a:bodyPr/>
                    <a:lstStyle/>
                    <a:p>
                      <a:r>
                        <a:rPr lang="en-IN" sz="2400" dirty="0"/>
                        <a:t>2.Burning takes place at higher temperature.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2.Respiration takes place at body temperature.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9132486"/>
                  </a:ext>
                </a:extLst>
              </a:tr>
              <a:tr h="979298">
                <a:tc>
                  <a:txBody>
                    <a:bodyPr/>
                    <a:lstStyle/>
                    <a:p>
                      <a:r>
                        <a:rPr lang="en-IN" sz="2400" dirty="0"/>
                        <a:t>3.Burning takes place for combustible substances.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3.Respiration take place in living organism.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2283550"/>
                  </a:ext>
                </a:extLst>
              </a:tr>
              <a:tr h="979298">
                <a:tc>
                  <a:txBody>
                    <a:bodyPr/>
                    <a:lstStyle/>
                    <a:p>
                      <a:r>
                        <a:rPr lang="en-IN" sz="2400" dirty="0"/>
                        <a:t>4.Burning do not involve any enzymes.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4.Enzymes are biocatalyst and these are required for respiration.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4629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2737E0-F1B4-4E02-AA89-ED8087FA3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320" y="199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3D877-C3C2-4038-A56E-B666DA5F5C60}"/>
              </a:ext>
            </a:extLst>
          </p:cNvPr>
          <p:cNvSpPr/>
          <p:nvPr/>
        </p:nvSpPr>
        <p:spPr>
          <a:xfrm>
            <a:off x="1877090" y="2489033"/>
            <a:ext cx="81813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</a:t>
            </a:r>
            <a:endParaRPr lang="en-US" sz="96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826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5B2416-2F30-4F7D-8711-5B643F90CFE9}"/>
              </a:ext>
            </a:extLst>
          </p:cNvPr>
          <p:cNvSpPr txBox="1"/>
          <p:nvPr/>
        </p:nvSpPr>
        <p:spPr>
          <a:xfrm>
            <a:off x="2173356" y="982182"/>
            <a:ext cx="812358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CHANGE OF STATES</a:t>
            </a:r>
            <a:endParaRPr lang="en-IN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202A4-5226-4137-B1AE-AD6E5791C980}"/>
              </a:ext>
            </a:extLst>
          </p:cNvPr>
          <p:cNvSpPr txBox="1"/>
          <p:nvPr/>
        </p:nvSpPr>
        <p:spPr>
          <a:xfrm>
            <a:off x="4320208" y="2336388"/>
            <a:ext cx="81235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1.EVAPORATION</a:t>
            </a:r>
          </a:p>
          <a:p>
            <a:r>
              <a:rPr lang="en-US" sz="2800" b="1" dirty="0"/>
              <a:t>2.BOILING </a:t>
            </a:r>
          </a:p>
          <a:p>
            <a:r>
              <a:rPr lang="en-US" sz="2800" b="1" dirty="0"/>
              <a:t>3.CONDENSATION</a:t>
            </a:r>
          </a:p>
          <a:p>
            <a:r>
              <a:rPr lang="en-US" sz="2800" b="1" dirty="0"/>
              <a:t>4.DISSOLUTION</a:t>
            </a:r>
          </a:p>
          <a:p>
            <a:r>
              <a:rPr lang="en-US" sz="2800" b="1" dirty="0"/>
              <a:t>5.FREEZING</a:t>
            </a:r>
          </a:p>
          <a:p>
            <a:r>
              <a:rPr lang="en-US" sz="2800" b="1" dirty="0"/>
              <a:t>6.MELTING</a:t>
            </a:r>
          </a:p>
          <a:p>
            <a:r>
              <a:rPr lang="en-US" sz="2800" b="1" dirty="0"/>
              <a:t>7.RUSTING </a:t>
            </a:r>
          </a:p>
          <a:p>
            <a:r>
              <a:rPr lang="en-US" sz="2800" b="1" dirty="0"/>
              <a:t>8.BURNING</a:t>
            </a:r>
            <a:endParaRPr lang="en-IN" sz="28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217394-566A-436B-A29C-15D4B9646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661" y="677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2">
                <a:lumMod val="20000"/>
                <a:lumOff val="80000"/>
              </a:schemeClr>
            </a:gs>
            <a:gs pos="81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7C5366-57A0-4D9A-8CFB-AA3E785ECE33}"/>
              </a:ext>
            </a:extLst>
          </p:cNvPr>
          <p:cNvSpPr txBox="1"/>
          <p:nvPr/>
        </p:nvSpPr>
        <p:spPr>
          <a:xfrm>
            <a:off x="269632" y="468667"/>
            <a:ext cx="4811152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</a:rPr>
              <a:t>EVAPOURATION</a:t>
            </a:r>
            <a:endParaRPr lang="en-IN" sz="4400" dirty="0">
              <a:latin typeface="Arial Rounded MT Bold" panose="020F070403050403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DE08A77-ACFF-4B8B-85D6-E77F8CD99A5F}"/>
              </a:ext>
            </a:extLst>
          </p:cNvPr>
          <p:cNvSpPr/>
          <p:nvPr/>
        </p:nvSpPr>
        <p:spPr>
          <a:xfrm>
            <a:off x="5645836" y="637632"/>
            <a:ext cx="623668" cy="43151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B3BD2-BB57-4C69-A64C-140B0C2EF979}"/>
              </a:ext>
            </a:extLst>
          </p:cNvPr>
          <p:cNvSpPr txBox="1"/>
          <p:nvPr/>
        </p:nvSpPr>
        <p:spPr>
          <a:xfrm>
            <a:off x="6546165" y="376647"/>
            <a:ext cx="5050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2060"/>
                </a:solidFill>
              </a:rPr>
              <a:t>The process in which a liquid changes into vapour.</a:t>
            </a:r>
            <a:endParaRPr lang="en-IN" sz="3200" b="1" u="sng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6B993-A1E9-4D60-9342-8B7FB9DA41AB}"/>
              </a:ext>
            </a:extLst>
          </p:cNvPr>
          <p:cNvSpPr txBox="1"/>
          <p:nvPr/>
        </p:nvSpPr>
        <p:spPr>
          <a:xfrm>
            <a:off x="72686" y="1453865"/>
            <a:ext cx="64734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</a:t>
            </a:r>
            <a:r>
              <a:rPr lang="en-US" sz="2400" dirty="0"/>
              <a:t>hen heat is supplied to a liquid, the molecules start vibrating with increased speed and the particles in the liquid move in all direction.</a:t>
            </a:r>
          </a:p>
          <a:p>
            <a:r>
              <a:rPr lang="en-US" sz="2800" b="1" dirty="0"/>
              <a:t>T</a:t>
            </a:r>
            <a:r>
              <a:rPr lang="en-US" sz="2400" dirty="0"/>
              <a:t>his increase in amount of kinetic energy reduces the forces of attraction between the existing molecules and these molecules leave the surface and change into vapour state.</a:t>
            </a:r>
            <a:endParaRPr lang="en-US" sz="24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u="sng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EFFECT ON TEMPERATURE</a:t>
            </a: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hen temperature is increased, the particles gain more energy, begin to vibrate more rapidly. As a result their tendency to escape increases, so the rate of evaporation increases with increase in temperature.</a:t>
            </a:r>
            <a:endParaRPr lang="en-I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115082-EFBB-4F22-8195-032009DEE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19" y="1591828"/>
            <a:ext cx="5573149" cy="480238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A409E5-2314-4EB3-9F13-15425B93D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632" y="24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159009C-E056-458B-B87C-B34577520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028733"/>
              </p:ext>
            </p:extLst>
          </p:nvPr>
        </p:nvGraphicFramePr>
        <p:xfrm>
          <a:off x="281353" y="379827"/>
          <a:ext cx="4365674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542E00BB-4A4E-4B16-AECB-BA2EA81CAED1}"/>
              </a:ext>
            </a:extLst>
          </p:cNvPr>
          <p:cNvSpPr/>
          <p:nvPr/>
        </p:nvSpPr>
        <p:spPr>
          <a:xfrm>
            <a:off x="4829908" y="485334"/>
            <a:ext cx="712764" cy="558425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F98C5-8F07-47F4-9853-F5CFF73A78E6}"/>
              </a:ext>
            </a:extLst>
          </p:cNvPr>
          <p:cNvSpPr txBox="1"/>
          <p:nvPr/>
        </p:nvSpPr>
        <p:spPr>
          <a:xfrm>
            <a:off x="6096000" y="485334"/>
            <a:ext cx="5814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constant temperature at which liquid changes to vapour is known as boiling point and the phenomenon is referred to as boiling.</a:t>
            </a:r>
            <a:endParaRPr lang="en-I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B649F-5874-48D6-9E0F-18E5068FDFB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99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1353" y="2054994"/>
            <a:ext cx="6443004" cy="459902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4A66AF-05CF-4E61-AFBD-837E481EE0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8" y="2195670"/>
            <a:ext cx="4229687" cy="4317672"/>
          </a:xfrm>
          <a:prstGeom prst="rect">
            <a:avLst/>
          </a:prstGeom>
          <a:effectLst>
            <a:glow rad="139700">
              <a:srgbClr val="FF0000">
                <a:alpha val="40000"/>
              </a:srgbClr>
            </a:glo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62A77-0E16-4998-B504-ADE570B4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353" y="75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97B02-49E3-4B25-8BA8-0A71AC8DC52B}"/>
              </a:ext>
            </a:extLst>
          </p:cNvPr>
          <p:cNvSpPr txBox="1"/>
          <p:nvPr/>
        </p:nvSpPr>
        <p:spPr>
          <a:xfrm>
            <a:off x="340666" y="198978"/>
            <a:ext cx="70197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CONDENSATION</a:t>
            </a:r>
          </a:p>
          <a:p>
            <a:r>
              <a:rPr lang="en-US" sz="2800" dirty="0"/>
              <a:t>The process in which the gas changes to liquid by giving out heat .</a:t>
            </a:r>
            <a:endParaRPr lang="en-I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8C52C-3827-41C3-BD38-E4F742811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75" y="344667"/>
            <a:ext cx="2293032" cy="2743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BCCF2-D147-4560-AABC-D1ED2AD1701D}"/>
              </a:ext>
            </a:extLst>
          </p:cNvPr>
          <p:cNvSpPr txBox="1"/>
          <p:nvPr/>
        </p:nvSpPr>
        <p:spPr>
          <a:xfrm>
            <a:off x="428241" y="1930313"/>
            <a:ext cx="6775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DISSOLUTION</a:t>
            </a:r>
          </a:p>
          <a:p>
            <a:r>
              <a:rPr lang="en-IN" sz="2800" dirty="0"/>
              <a:t>The process in which a substance mixes thoroughly in another substance</a:t>
            </a:r>
            <a:r>
              <a:rPr lang="en-IN" sz="2800" i="1" dirty="0"/>
              <a:t>. Example-salt in water</a:t>
            </a:r>
            <a:endParaRPr lang="en-US" sz="2800" i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3E8A6E8-0EC7-4FF4-92FC-3D35134FA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911294"/>
              </p:ext>
            </p:extLst>
          </p:nvPr>
        </p:nvGraphicFramePr>
        <p:xfrm>
          <a:off x="428241" y="4092535"/>
          <a:ext cx="5011279" cy="23152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11279">
                  <a:extLst>
                    <a:ext uri="{9D8B030D-6E8A-4147-A177-3AD203B41FA5}">
                      <a16:colId xmlns:a16="http://schemas.microsoft.com/office/drawing/2014/main" val="2485455275"/>
                    </a:ext>
                  </a:extLst>
                </a:gridCol>
              </a:tblGrid>
              <a:tr h="2315270">
                <a:tc>
                  <a:txBody>
                    <a:bodyPr/>
                    <a:lstStyle/>
                    <a:p>
                      <a:r>
                        <a:rPr lang="en-US" sz="3200" dirty="0"/>
                        <a:t>FACTORS AFFECTING DISSOLUTION:</a:t>
                      </a:r>
                    </a:p>
                    <a:p>
                      <a:r>
                        <a:rPr lang="en-US" sz="3200" dirty="0"/>
                        <a:t>1</a:t>
                      </a:r>
                      <a:r>
                        <a:rPr lang="en-US" sz="2400" dirty="0"/>
                        <a:t>.TEMPERATURE</a:t>
                      </a:r>
                    </a:p>
                    <a:p>
                      <a:r>
                        <a:rPr lang="en-US" sz="2400" dirty="0"/>
                        <a:t>2.STIRRING</a:t>
                      </a:r>
                    </a:p>
                    <a:p>
                      <a:r>
                        <a:rPr lang="en-US" sz="2400" dirty="0"/>
                        <a:t>3.CONCENTRATION OF SOLVENT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178117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A8A5E9AD-5382-4026-A663-3E790069E152}"/>
              </a:ext>
            </a:extLst>
          </p:cNvPr>
          <p:cNvSpPr/>
          <p:nvPr/>
        </p:nvSpPr>
        <p:spPr>
          <a:xfrm>
            <a:off x="6964205" y="1173106"/>
            <a:ext cx="792480" cy="5908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5E225-16D3-41E6-A09C-7765A7964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3682212"/>
            <a:ext cx="2402316" cy="2743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3F73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1FA52E11-0748-4677-9FEF-FAE7B080B635}"/>
              </a:ext>
            </a:extLst>
          </p:cNvPr>
          <p:cNvSpPr/>
          <p:nvPr/>
        </p:nvSpPr>
        <p:spPr>
          <a:xfrm rot="2784459">
            <a:off x="5503532" y="4432311"/>
            <a:ext cx="1591250" cy="858899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712BD3-0F1F-4824-AC80-CBD018E02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1" y="78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100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AF28B-A877-4F00-9849-0416D9476344}"/>
              </a:ext>
            </a:extLst>
          </p:cNvPr>
          <p:cNvSpPr txBox="1"/>
          <p:nvPr/>
        </p:nvSpPr>
        <p:spPr>
          <a:xfrm>
            <a:off x="145775" y="224351"/>
            <a:ext cx="5764694" cy="2369880"/>
          </a:xfrm>
          <a:prstGeom prst="rect">
            <a:avLst/>
          </a:prstGeom>
          <a:noFill/>
          <a:ln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FREEZING</a:t>
            </a:r>
          </a:p>
          <a:p>
            <a:r>
              <a:rPr lang="en-US" sz="4800" dirty="0"/>
              <a:t>T</a:t>
            </a:r>
            <a:r>
              <a:rPr lang="en-US" sz="2800" dirty="0"/>
              <a:t>he process in which a liquid substance loses its heat and gets converted into solid states.</a:t>
            </a:r>
            <a:endParaRPr lang="en-IN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920D2-2738-421A-B9A4-9FB9A49454A8}"/>
              </a:ext>
            </a:extLst>
          </p:cNvPr>
          <p:cNvSpPr txBox="1"/>
          <p:nvPr/>
        </p:nvSpPr>
        <p:spPr>
          <a:xfrm>
            <a:off x="145775" y="3100628"/>
            <a:ext cx="5764695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MELTING / FUSION</a:t>
            </a:r>
          </a:p>
          <a:p>
            <a:r>
              <a:rPr lang="en-US" sz="4400" dirty="0"/>
              <a:t>T</a:t>
            </a:r>
            <a:r>
              <a:rPr lang="en-US" sz="2800" dirty="0"/>
              <a:t>he process in which a solid absorbs heat and gets converted into liquid state.</a:t>
            </a:r>
            <a:endParaRPr lang="en-I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275AF-50F3-4380-BF7D-8EFB008B8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1" y="318052"/>
            <a:ext cx="5406887" cy="580776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632922-1808-441A-BF6E-76120FD61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10" y="154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4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4320BE-E446-4A5C-A4D4-6EF9F3A4076E}"/>
              </a:ext>
            </a:extLst>
          </p:cNvPr>
          <p:cNvSpPr/>
          <p:nvPr/>
        </p:nvSpPr>
        <p:spPr>
          <a:xfrm>
            <a:off x="221412" y="337623"/>
            <a:ext cx="6193456" cy="282760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rgbClr val="631313">
                <a:alpha val="60000"/>
              </a:srgbClr>
            </a:glow>
          </a:effectLst>
        </p:spPr>
        <p:txBody>
          <a:bodyPr/>
          <a:lstStyle/>
          <a:p>
            <a:pPr lvl="0">
              <a:buChar char="•"/>
            </a:pPr>
            <a:r>
              <a:rPr lang="en-IN" sz="6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RUSTING</a:t>
            </a:r>
            <a:endParaRPr lang="en-I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har char="•"/>
            </a:pPr>
            <a:r>
              <a:rPr lang="en-IN" sz="2400" dirty="0"/>
              <a:t>The process in which iron forms a layer of powered iron oxide over it in the presence of air and water is known as rusting.</a:t>
            </a:r>
          </a:p>
          <a:p>
            <a:pPr lvl="0">
              <a:buChar char="•"/>
            </a:pPr>
            <a:r>
              <a:rPr lang="en-IN" sz="2400" dirty="0"/>
              <a:t>Also defined as “The slow eating away of metals”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17DCE0-2B0D-4A4A-AC99-BD84970A5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8" y="3569677"/>
            <a:ext cx="5739620" cy="2707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039A01-C1B5-4816-9DD3-58FE0016E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95" y="337623"/>
            <a:ext cx="5175893" cy="61475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75E074-C048-45DF-8FF8-5FF7FD1BF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698" y="32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46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D172E8-E421-4E4E-9985-81B5C5FDD6A8}"/>
              </a:ext>
            </a:extLst>
          </p:cNvPr>
          <p:cNvSpPr txBox="1"/>
          <p:nvPr/>
        </p:nvSpPr>
        <p:spPr>
          <a:xfrm>
            <a:off x="365761" y="703385"/>
            <a:ext cx="395302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rgbClr val="F95207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BURNING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A541C7D-110D-490E-8A21-B652CB386C94}"/>
              </a:ext>
            </a:extLst>
          </p:cNvPr>
          <p:cNvSpPr/>
          <p:nvPr/>
        </p:nvSpPr>
        <p:spPr>
          <a:xfrm>
            <a:off x="4543862" y="1026942"/>
            <a:ext cx="928469" cy="4881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10FB2-E1D7-4A65-BD73-995AE2A9B7BC}"/>
              </a:ext>
            </a:extLst>
          </p:cNvPr>
          <p:cNvSpPr txBox="1"/>
          <p:nvPr/>
        </p:nvSpPr>
        <p:spPr>
          <a:xfrm>
            <a:off x="5838092" y="703385"/>
            <a:ext cx="51206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T</a:t>
            </a:r>
            <a:r>
              <a:rPr lang="en-IN" sz="2400" dirty="0"/>
              <a:t>he process in which a substance burns in oxygen to give off heat and light.</a:t>
            </a:r>
          </a:p>
          <a:p>
            <a:r>
              <a:rPr lang="en-IN" sz="2400" dirty="0"/>
              <a:t>Thus burning is a fast process and takes place at higher temperature.</a:t>
            </a:r>
            <a:r>
              <a:rPr lang="en-IN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1261D-70F7-4DC6-9CDB-C76A544D6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5" y="2848707"/>
            <a:ext cx="4571101" cy="33059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9096EF-6235-4210-9713-7D490AFE70E3}"/>
              </a:ext>
            </a:extLst>
          </p:cNvPr>
          <p:cNvSpPr txBox="1"/>
          <p:nvPr/>
        </p:nvSpPr>
        <p:spPr>
          <a:xfrm>
            <a:off x="5669279" y="3249637"/>
            <a:ext cx="608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highlight>
                  <a:srgbClr val="65F117"/>
                </a:highlight>
              </a:rPr>
              <a:t>SUBSTANCE </a:t>
            </a:r>
            <a:r>
              <a:rPr lang="en-IN" sz="2800" b="1" dirty="0"/>
              <a:t>          +       </a:t>
            </a:r>
            <a:r>
              <a:rPr lang="en-IN" sz="2800" b="1" dirty="0">
                <a:highlight>
                  <a:srgbClr val="65F117"/>
                </a:highlight>
              </a:rPr>
              <a:t>OXYGEN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B5AAE2-65D3-474C-B946-BDAAAA6D1ECE}"/>
              </a:ext>
            </a:extLst>
          </p:cNvPr>
          <p:cNvCxnSpPr>
            <a:cxnSpLocks/>
          </p:cNvCxnSpPr>
          <p:nvPr/>
        </p:nvCxnSpPr>
        <p:spPr>
          <a:xfrm>
            <a:off x="8468751" y="3882683"/>
            <a:ext cx="0" cy="506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EEC316-B86B-4B29-A035-10817232F516}"/>
              </a:ext>
            </a:extLst>
          </p:cNvPr>
          <p:cNvSpPr txBox="1"/>
          <p:nvPr/>
        </p:nvSpPr>
        <p:spPr>
          <a:xfrm>
            <a:off x="7983417" y="4389120"/>
            <a:ext cx="257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highlight>
                  <a:srgbClr val="F95207"/>
                </a:highlight>
              </a:rPr>
              <a:t>BURN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66B7A-6667-4E35-B628-F3212C102283}"/>
              </a:ext>
            </a:extLst>
          </p:cNvPr>
          <p:cNvSpPr txBox="1"/>
          <p:nvPr/>
        </p:nvSpPr>
        <p:spPr>
          <a:xfrm>
            <a:off x="6745459" y="5286614"/>
            <a:ext cx="151931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IN" sz="3200" dirty="0"/>
              <a:t>HEAT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B0629E-5734-479F-8087-2F8D9BB8B9D4}"/>
              </a:ext>
            </a:extLst>
          </p:cNvPr>
          <p:cNvSpPr txBox="1"/>
          <p:nvPr/>
        </p:nvSpPr>
        <p:spPr>
          <a:xfrm>
            <a:off x="8820443" y="5309813"/>
            <a:ext cx="151931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IN" sz="3200" dirty="0"/>
              <a:t>LIGHT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EC8C5E-7FFC-4189-B5EA-0C6861ECC8A2}"/>
              </a:ext>
            </a:extLst>
          </p:cNvPr>
          <p:cNvCxnSpPr/>
          <p:nvPr/>
        </p:nvCxnSpPr>
        <p:spPr>
          <a:xfrm flipH="1">
            <a:off x="7603588" y="4834227"/>
            <a:ext cx="865163" cy="447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5829F8-00E3-4653-85ED-7BDB5FA450DC}"/>
              </a:ext>
            </a:extLst>
          </p:cNvPr>
          <p:cNvCxnSpPr/>
          <p:nvPr/>
        </p:nvCxnSpPr>
        <p:spPr>
          <a:xfrm>
            <a:off x="8468751" y="4834227"/>
            <a:ext cx="703384" cy="447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17C58A-66E6-4616-ADDC-9C0B7A684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1" y="183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66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53C0621-43A6-484D-B258-93A72AB44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55561"/>
              </p:ext>
            </p:extLst>
          </p:nvPr>
        </p:nvGraphicFramePr>
        <p:xfrm>
          <a:off x="1660768" y="2224908"/>
          <a:ext cx="9701628" cy="447131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4850814">
                  <a:extLst>
                    <a:ext uri="{9D8B030D-6E8A-4147-A177-3AD203B41FA5}">
                      <a16:colId xmlns:a16="http://schemas.microsoft.com/office/drawing/2014/main" val="2920148795"/>
                    </a:ext>
                  </a:extLst>
                </a:gridCol>
                <a:gridCol w="4850814">
                  <a:extLst>
                    <a:ext uri="{9D8B030D-6E8A-4147-A177-3AD203B41FA5}">
                      <a16:colId xmlns:a16="http://schemas.microsoft.com/office/drawing/2014/main" val="1281376024"/>
                    </a:ext>
                  </a:extLst>
                </a:gridCol>
              </a:tblGrid>
              <a:tr h="1058507">
                <a:tc>
                  <a:txBody>
                    <a:bodyPr/>
                    <a:lstStyle/>
                    <a:p>
                      <a:pPr algn="ctr"/>
                      <a:r>
                        <a:rPr lang="en-IN" sz="4400" b="1" dirty="0">
                          <a:latin typeface="Arial Rounded MT Bold" panose="020F0704030504030204" pitchFamily="34" charset="0"/>
                        </a:rPr>
                        <a:t>RUSTING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IN" sz="4400" b="1" dirty="0">
                          <a:latin typeface="Arial Rounded MT Bold" panose="020F0704030504030204" pitchFamily="34" charset="0"/>
                        </a:rPr>
                        <a:t>BURNING</a:t>
                      </a:r>
                      <a:endParaRPr lang="en-IN" b="1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75732"/>
                  </a:ext>
                </a:extLst>
              </a:tr>
              <a:tr h="766568">
                <a:tc>
                  <a:txBody>
                    <a:bodyPr/>
                    <a:lstStyle/>
                    <a:p>
                      <a:r>
                        <a:rPr lang="en-IN" sz="2800" dirty="0"/>
                        <a:t>1.Rusting is a slow process.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1.Burning is a fast process.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065264"/>
                  </a:ext>
                </a:extLst>
              </a:tr>
              <a:tr h="1323119">
                <a:tc>
                  <a:txBody>
                    <a:bodyPr/>
                    <a:lstStyle/>
                    <a:p>
                      <a:r>
                        <a:rPr lang="en-IN" sz="2800" dirty="0"/>
                        <a:t>2.Rusting takes place at room temperature.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2.Burning takes place at higher temperature.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67530"/>
                  </a:ext>
                </a:extLst>
              </a:tr>
              <a:tr h="1323119">
                <a:tc>
                  <a:txBody>
                    <a:bodyPr/>
                    <a:lstStyle/>
                    <a:p>
                      <a:r>
                        <a:rPr lang="en-IN" sz="2800" dirty="0"/>
                        <a:t>3.Rusting takes place on metal surfaces.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3.Burning takes place for combustible substances.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4859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1B19DB-85DA-421E-A66A-EB07D5B36867}"/>
              </a:ext>
            </a:extLst>
          </p:cNvPr>
          <p:cNvSpPr txBox="1"/>
          <p:nvPr/>
        </p:nvSpPr>
        <p:spPr>
          <a:xfrm>
            <a:off x="1660768" y="337626"/>
            <a:ext cx="9701628" cy="1446550"/>
          </a:xfrm>
          <a:prstGeom prst="rect">
            <a:avLst/>
          </a:prstGeom>
          <a:solidFill>
            <a:schemeClr val="accent5">
              <a:lumMod val="60000"/>
              <a:lumOff val="40000"/>
              <a:alpha val="96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4400" b="1" u="sng" dirty="0"/>
              <a:t>COMPARISON OF RUSTING AND BURNING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115BFA-3D91-4068-8EDD-40A6E95F8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168" y="122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6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5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591</TotalTime>
  <Words>465</Words>
  <Application>Microsoft Office PowerPoint</Application>
  <PresentationFormat>Widescreen</PresentationFormat>
  <Paragraphs>63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Aharoni</vt:lpstr>
      <vt:lpstr>Arial</vt:lpstr>
      <vt:lpstr>Arial Rounded MT Bold</vt:lpstr>
      <vt:lpstr>Calibri</vt:lpstr>
      <vt:lpstr>Calibri Light</vt:lpstr>
      <vt:lpstr>Century Gothic</vt:lpstr>
      <vt:lpstr>Garamond</vt:lpstr>
      <vt:lpstr>Gill Sans MT</vt:lpstr>
      <vt:lpstr>Impact</vt:lpstr>
      <vt:lpstr>Tw Cen MT</vt:lpstr>
      <vt:lpstr>Wingdings 3</vt:lpstr>
      <vt:lpstr>Organic</vt:lpstr>
      <vt:lpstr>Office Theme</vt:lpstr>
      <vt:lpstr>1_Ion</vt:lpstr>
      <vt:lpstr>Badge</vt:lpstr>
      <vt:lpstr>Circuit</vt:lpstr>
      <vt:lpstr>CHANGES IN THE WORLD AROUND US  (CONTINUATION)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IN THE WORLD AROUND US  (CONTINUATION)</dc:title>
  <dc:creator>Shreya Mondal</dc:creator>
  <cp:lastModifiedBy>Shreya Mondal</cp:lastModifiedBy>
  <cp:revision>64</cp:revision>
  <dcterms:created xsi:type="dcterms:W3CDTF">2020-07-01T03:23:09Z</dcterms:created>
  <dcterms:modified xsi:type="dcterms:W3CDTF">2020-07-08T06:05:27Z</dcterms:modified>
</cp:coreProperties>
</file>